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7" r:id="rId2"/>
    <p:sldId id="258" r:id="rId3"/>
    <p:sldId id="259" r:id="rId4"/>
    <p:sldId id="277" r:id="rId5"/>
    <p:sldId id="278" r:id="rId6"/>
    <p:sldId id="279" r:id="rId7"/>
    <p:sldId id="269" r:id="rId8"/>
    <p:sldId id="280" r:id="rId9"/>
    <p:sldId id="281" r:id="rId10"/>
    <p:sldId id="272" r:id="rId11"/>
    <p:sldId id="282" r:id="rId12"/>
    <p:sldId id="283" r:id="rId1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CC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8707" autoAdjust="0"/>
    <p:restoredTop sz="94660"/>
  </p:normalViewPr>
  <p:slideViewPr>
    <p:cSldViewPr>
      <p:cViewPr>
        <p:scale>
          <a:sx n="75" d="100"/>
          <a:sy n="75" d="100"/>
        </p:scale>
        <p:origin x="72" y="-7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4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image" Target="../media/image15.wmf"/><Relationship Id="rId7" Type="http://schemas.openxmlformats.org/officeDocument/2006/relationships/image" Target="../media/image1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4" Type="http://schemas.openxmlformats.org/officeDocument/2006/relationships/image" Target="../media/image24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3" Type="http://schemas.openxmlformats.org/officeDocument/2006/relationships/image" Target="../media/image25.wmf"/><Relationship Id="rId7" Type="http://schemas.openxmlformats.org/officeDocument/2006/relationships/image" Target="../media/image29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6" Type="http://schemas.openxmlformats.org/officeDocument/2006/relationships/image" Target="../media/image28.wmf"/><Relationship Id="rId5" Type="http://schemas.openxmlformats.org/officeDocument/2006/relationships/image" Target="../media/image27.wmf"/><Relationship Id="rId10" Type="http://schemas.openxmlformats.org/officeDocument/2006/relationships/image" Target="../media/image32.wmf"/><Relationship Id="rId4" Type="http://schemas.openxmlformats.org/officeDocument/2006/relationships/image" Target="../media/image26.wmf"/><Relationship Id="rId9" Type="http://schemas.openxmlformats.org/officeDocument/2006/relationships/image" Target="../media/image31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3" Type="http://schemas.openxmlformats.org/officeDocument/2006/relationships/image" Target="../media/image33.wmf"/><Relationship Id="rId7" Type="http://schemas.openxmlformats.org/officeDocument/2006/relationships/image" Target="../media/image37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Relationship Id="rId6" Type="http://schemas.openxmlformats.org/officeDocument/2006/relationships/image" Target="../media/image36.wmf"/><Relationship Id="rId5" Type="http://schemas.openxmlformats.org/officeDocument/2006/relationships/image" Target="../media/image35.wmf"/><Relationship Id="rId10" Type="http://schemas.openxmlformats.org/officeDocument/2006/relationships/image" Target="../media/image40.wmf"/><Relationship Id="rId4" Type="http://schemas.openxmlformats.org/officeDocument/2006/relationships/image" Target="../media/image34.wmf"/><Relationship Id="rId9" Type="http://schemas.openxmlformats.org/officeDocument/2006/relationships/image" Target="../media/image3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ZERO AND NEGATIVE EXPONENT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13912F-84D0-45A2-AA6F-0EB63ECFB14F}" type="datetimeFigureOut">
              <a:rPr lang="en-US" smtClean="0"/>
              <a:pPr/>
              <a:t>2/8/2017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6E439E-0625-445B-BDA5-391B50BDBE2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ZERO AND NEGATIVE EXPONENT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CB2E5F-FCC9-46D9-92BB-21BF556528A3}" type="datetimeFigureOut">
              <a:rPr lang="en-US" smtClean="0"/>
              <a:pPr/>
              <a:t>2/8/2017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725194-D0B3-4E3C-935D-F30A7CD7FF0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ZERO AND NEGATIVE EXPONENT</a:t>
            </a:r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ZERO AND NEGATIVE EXPONENT</a:t>
            </a:r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ZERO AND NEGATIVE EXPONENT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ZERO AND NEGATIVE EXPONENT</a:t>
            </a:r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ZERO AND NEGATIVE EXPONENT</a:t>
            </a:r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ZERO AND NEGATIVE EXPONENT</a:t>
            </a:r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ZERO AND NEGATIVE EXPONENT</a:t>
            </a:r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ZERO AND NEGATIVE EXPONENT</a:t>
            </a:r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ZERO AND NEGATIVE EXPONENT</a:t>
            </a:r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ZERO AND NEGATIVE EXPONENT</a:t>
            </a:r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ZERO AND NEGATIVE EXPONENT</a:t>
            </a:r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84931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33645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37359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07533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09508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04487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56915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28010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7731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20065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68303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BCC1D-6D34-4BB4-81AD-D94EC416E488}" type="datetimeFigureOut">
              <a:rPr lang="en-US" smtClean="0"/>
              <a:pPr/>
              <a:t>2/8/2017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49975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3" Type="http://schemas.openxmlformats.org/officeDocument/2006/relationships/notesSlide" Target="../notesSlides/notesSlide9.xml"/><Relationship Id="rId7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4.bin"/><Relationship Id="rId5" Type="http://schemas.openxmlformats.org/officeDocument/2006/relationships/oleObject" Target="../embeddings/oleObject23.bin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13" Type="http://schemas.openxmlformats.org/officeDocument/2006/relationships/oleObject" Target="../embeddings/oleObject35.bin"/><Relationship Id="rId3" Type="http://schemas.openxmlformats.org/officeDocument/2006/relationships/notesSlide" Target="../notesSlides/notesSlide10.xml"/><Relationship Id="rId7" Type="http://schemas.openxmlformats.org/officeDocument/2006/relationships/oleObject" Target="../embeddings/oleObject29.bin"/><Relationship Id="rId12" Type="http://schemas.openxmlformats.org/officeDocument/2006/relationships/oleObject" Target="../embeddings/oleObject3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8.bin"/><Relationship Id="rId11" Type="http://schemas.openxmlformats.org/officeDocument/2006/relationships/oleObject" Target="../embeddings/oleObject33.bin"/><Relationship Id="rId5" Type="http://schemas.openxmlformats.org/officeDocument/2006/relationships/oleObject" Target="../embeddings/oleObject27.bin"/><Relationship Id="rId10" Type="http://schemas.openxmlformats.org/officeDocument/2006/relationships/oleObject" Target="../embeddings/oleObject32.bin"/><Relationship Id="rId4" Type="http://schemas.openxmlformats.org/officeDocument/2006/relationships/image" Target="../media/image2.png"/><Relationship Id="rId9" Type="http://schemas.openxmlformats.org/officeDocument/2006/relationships/oleObject" Target="../embeddings/oleObject31.bin"/><Relationship Id="rId14" Type="http://schemas.openxmlformats.org/officeDocument/2006/relationships/oleObject" Target="../embeddings/oleObject36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0.bin"/><Relationship Id="rId13" Type="http://schemas.openxmlformats.org/officeDocument/2006/relationships/oleObject" Target="../embeddings/oleObject45.bin"/><Relationship Id="rId3" Type="http://schemas.openxmlformats.org/officeDocument/2006/relationships/notesSlide" Target="../notesSlides/notesSlide11.xml"/><Relationship Id="rId7" Type="http://schemas.openxmlformats.org/officeDocument/2006/relationships/oleObject" Target="../embeddings/oleObject39.bin"/><Relationship Id="rId12" Type="http://schemas.openxmlformats.org/officeDocument/2006/relationships/oleObject" Target="../embeddings/oleObject4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38.bin"/><Relationship Id="rId11" Type="http://schemas.openxmlformats.org/officeDocument/2006/relationships/oleObject" Target="../embeddings/oleObject43.bin"/><Relationship Id="rId5" Type="http://schemas.openxmlformats.org/officeDocument/2006/relationships/oleObject" Target="../embeddings/oleObject37.bin"/><Relationship Id="rId10" Type="http://schemas.openxmlformats.org/officeDocument/2006/relationships/oleObject" Target="../embeddings/oleObject42.bin"/><Relationship Id="rId4" Type="http://schemas.openxmlformats.org/officeDocument/2006/relationships/image" Target="../media/image2.png"/><Relationship Id="rId9" Type="http://schemas.openxmlformats.org/officeDocument/2006/relationships/oleObject" Target="../embeddings/oleObject41.bin"/><Relationship Id="rId14" Type="http://schemas.openxmlformats.org/officeDocument/2006/relationships/oleObject" Target="../embeddings/oleObject46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notesSlide" Target="../notesSlides/notesSlide6.xml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9.bin"/><Relationship Id="rId12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8.bin"/><Relationship Id="rId11" Type="http://schemas.openxmlformats.org/officeDocument/2006/relationships/oleObject" Target="../embeddings/oleObject13.bin"/><Relationship Id="rId5" Type="http://schemas.openxmlformats.org/officeDocument/2006/relationships/oleObject" Target="../embeddings/oleObject7.bin"/><Relationship Id="rId10" Type="http://schemas.openxmlformats.org/officeDocument/2006/relationships/oleObject" Target="../embeddings/oleObject12.bin"/><Relationship Id="rId4" Type="http://schemas.openxmlformats.org/officeDocument/2006/relationships/image" Target="../media/image2.png"/><Relationship Id="rId9" Type="http://schemas.openxmlformats.org/officeDocument/2006/relationships/oleObject" Target="../embeddings/oleObject11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17.bin"/><Relationship Id="rId12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6.bin"/><Relationship Id="rId11" Type="http://schemas.openxmlformats.org/officeDocument/2006/relationships/oleObject" Target="../embeddings/oleObject21.bin"/><Relationship Id="rId5" Type="http://schemas.openxmlformats.org/officeDocument/2006/relationships/oleObject" Target="../embeddings/oleObject15.bin"/><Relationship Id="rId10" Type="http://schemas.openxmlformats.org/officeDocument/2006/relationships/oleObject" Target="../embeddings/oleObject20.bin"/><Relationship Id="rId4" Type="http://schemas.openxmlformats.org/officeDocument/2006/relationships/image" Target="../media/image2.png"/><Relationship Id="rId9" Type="http://schemas.openxmlformats.org/officeDocument/2006/relationships/oleObject" Target="../embeddings/oleObject1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Factoring </a:t>
            </a:r>
            <a:r>
              <a:rPr lang="en-US" dirty="0" smtClean="0"/>
              <a:t>Special Cases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Unit 8 Lesson </a:t>
            </a:r>
            <a:r>
              <a:rPr lang="en-US" dirty="0" smtClean="0"/>
              <a:t>7</a:t>
            </a:r>
            <a:endParaRPr lang="en-US" dirty="0"/>
          </a:p>
        </p:txBody>
      </p:sp>
      <p:pic>
        <p:nvPicPr>
          <p:cNvPr id="7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7831" y="691223"/>
            <a:ext cx="8229600" cy="103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02057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305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Sample problem 2:  </a:t>
            </a:r>
            <a:r>
              <a:rPr lang="en-US" sz="2400" b="1" dirty="0" smtClean="0"/>
              <a:t>Factor the following Perfect square trinomial.</a:t>
            </a:r>
            <a:endParaRPr lang="en-US" sz="2400" dirty="0"/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 smtClean="0">
                <a:latin typeface="Cambria" panose="02040503050406030204" pitchFamily="18" charset="0"/>
              </a:rPr>
              <a:t>Factoring </a:t>
            </a:r>
            <a:r>
              <a:rPr lang="en-US" sz="1700" b="1" dirty="0" smtClean="0">
                <a:latin typeface="Cambria" panose="02040503050406030204" pitchFamily="18" charset="0"/>
              </a:rPr>
              <a:t>Special Cases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graphicFrame>
        <p:nvGraphicFramePr>
          <p:cNvPr id="157728" name="Object 32"/>
          <p:cNvGraphicFramePr>
            <a:graphicFrameLocks noChangeAspect="1"/>
          </p:cNvGraphicFramePr>
          <p:nvPr/>
        </p:nvGraphicFramePr>
        <p:xfrm>
          <a:off x="381000" y="1352550"/>
          <a:ext cx="2759075" cy="558800"/>
        </p:xfrm>
        <a:graphic>
          <a:graphicData uri="http://schemas.openxmlformats.org/presentationml/2006/ole">
            <p:oleObj spid="_x0000_s157728" name="Equation" r:id="rId5" imgW="1002960" imgH="203040" progId="Equation.DSMT4">
              <p:embed/>
            </p:oleObj>
          </a:graphicData>
        </a:graphic>
      </p:graphicFrame>
      <p:graphicFrame>
        <p:nvGraphicFramePr>
          <p:cNvPr id="157729" name="Object 33"/>
          <p:cNvGraphicFramePr>
            <a:graphicFrameLocks noChangeAspect="1"/>
          </p:cNvGraphicFramePr>
          <p:nvPr/>
        </p:nvGraphicFramePr>
        <p:xfrm>
          <a:off x="4572000" y="1377950"/>
          <a:ext cx="2286000" cy="580572"/>
        </p:xfrm>
        <a:graphic>
          <a:graphicData uri="http://schemas.openxmlformats.org/presentationml/2006/ole">
            <p:oleObj spid="_x0000_s157729" name="Equation" r:id="rId6" imgW="799920" imgH="203040" progId="Equation.DSMT4">
              <p:embed/>
            </p:oleObj>
          </a:graphicData>
        </a:graphic>
      </p:graphicFrame>
      <p:graphicFrame>
        <p:nvGraphicFramePr>
          <p:cNvPr id="157730" name="Object 34"/>
          <p:cNvGraphicFramePr>
            <a:graphicFrameLocks noChangeAspect="1"/>
          </p:cNvGraphicFramePr>
          <p:nvPr/>
        </p:nvGraphicFramePr>
        <p:xfrm>
          <a:off x="317500" y="3028950"/>
          <a:ext cx="2724150" cy="558800"/>
        </p:xfrm>
        <a:graphic>
          <a:graphicData uri="http://schemas.openxmlformats.org/presentationml/2006/ole">
            <p:oleObj spid="_x0000_s157730" name="Equation" r:id="rId7" imgW="990360" imgH="203040" progId="Equation.DSMT4">
              <p:embed/>
            </p:oleObj>
          </a:graphicData>
        </a:graphic>
      </p:graphicFrame>
      <p:graphicFrame>
        <p:nvGraphicFramePr>
          <p:cNvPr id="157731" name="Object 35"/>
          <p:cNvGraphicFramePr>
            <a:graphicFrameLocks noChangeAspect="1"/>
          </p:cNvGraphicFramePr>
          <p:nvPr/>
        </p:nvGraphicFramePr>
        <p:xfrm>
          <a:off x="4572000" y="2978150"/>
          <a:ext cx="3124200" cy="685800"/>
        </p:xfrm>
        <a:graphic>
          <a:graphicData uri="http://schemas.openxmlformats.org/presentationml/2006/ole">
            <p:oleObj spid="_x0000_s157731" name="Equation" r:id="rId8" imgW="1041120" imgH="2286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57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57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57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57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305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Sample problem 2:  </a:t>
            </a:r>
            <a:r>
              <a:rPr lang="en-US" sz="2400" b="1" dirty="0" smtClean="0"/>
              <a:t>Factor the following Perfect square trinomial.</a:t>
            </a:r>
            <a:endParaRPr lang="en-US" sz="2400" dirty="0"/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 smtClean="0">
                <a:latin typeface="Cambria" panose="02040503050406030204" pitchFamily="18" charset="0"/>
              </a:rPr>
              <a:t>Factoring </a:t>
            </a:r>
            <a:r>
              <a:rPr lang="en-US" sz="1700" b="1" dirty="0" smtClean="0">
                <a:latin typeface="Cambria" panose="02040503050406030204" pitchFamily="18" charset="0"/>
              </a:rPr>
              <a:t>Special Cases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graphicFrame>
        <p:nvGraphicFramePr>
          <p:cNvPr id="157728" name="Object 32"/>
          <p:cNvGraphicFramePr>
            <a:graphicFrameLocks noChangeAspect="1"/>
          </p:cNvGraphicFramePr>
          <p:nvPr/>
        </p:nvGraphicFramePr>
        <p:xfrm>
          <a:off x="381000" y="1352550"/>
          <a:ext cx="2759075" cy="558800"/>
        </p:xfrm>
        <a:graphic>
          <a:graphicData uri="http://schemas.openxmlformats.org/presentationml/2006/ole">
            <p:oleObj spid="_x0000_s175106" name="Equation" r:id="rId5" imgW="1002960" imgH="203040" progId="Equation.DSMT4">
              <p:embed/>
            </p:oleObj>
          </a:graphicData>
        </a:graphic>
      </p:graphicFrame>
      <p:graphicFrame>
        <p:nvGraphicFramePr>
          <p:cNvPr id="157729" name="Object 33"/>
          <p:cNvGraphicFramePr>
            <a:graphicFrameLocks noChangeAspect="1"/>
          </p:cNvGraphicFramePr>
          <p:nvPr/>
        </p:nvGraphicFramePr>
        <p:xfrm>
          <a:off x="4572000" y="1377950"/>
          <a:ext cx="2286000" cy="580572"/>
        </p:xfrm>
        <a:graphic>
          <a:graphicData uri="http://schemas.openxmlformats.org/presentationml/2006/ole">
            <p:oleObj spid="_x0000_s175107" name="Equation" r:id="rId6" imgW="799920" imgH="203040" progId="Equation.DSMT4">
              <p:embed/>
            </p:oleObj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81000" y="188595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81000" y="357401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Answer:</a:t>
            </a:r>
            <a:endParaRPr lang="en-US" dirty="0"/>
          </a:p>
        </p:txBody>
      </p:sp>
      <p:graphicFrame>
        <p:nvGraphicFramePr>
          <p:cNvPr id="175110" name="Object 6"/>
          <p:cNvGraphicFramePr>
            <a:graphicFrameLocks noChangeAspect="1"/>
          </p:cNvGraphicFramePr>
          <p:nvPr/>
        </p:nvGraphicFramePr>
        <p:xfrm>
          <a:off x="304800" y="2190750"/>
          <a:ext cx="1905000" cy="457200"/>
        </p:xfrm>
        <a:graphic>
          <a:graphicData uri="http://schemas.openxmlformats.org/presentationml/2006/ole">
            <p:oleObj spid="_x0000_s175110" name="Equation" r:id="rId7" imgW="952200" imgH="228600" progId="Equation.DSMT4">
              <p:embed/>
            </p:oleObj>
          </a:graphicData>
        </a:graphic>
      </p:graphicFrame>
      <p:graphicFrame>
        <p:nvGraphicFramePr>
          <p:cNvPr id="175111" name="Object 7"/>
          <p:cNvGraphicFramePr>
            <a:graphicFrameLocks noChangeAspect="1"/>
          </p:cNvGraphicFramePr>
          <p:nvPr/>
        </p:nvGraphicFramePr>
        <p:xfrm>
          <a:off x="457200" y="2647950"/>
          <a:ext cx="1397000" cy="406400"/>
        </p:xfrm>
        <a:graphic>
          <a:graphicData uri="http://schemas.openxmlformats.org/presentationml/2006/ole">
            <p:oleObj spid="_x0000_s175111" name="Equation" r:id="rId8" imgW="698400" imgH="203040" progId="Equation.DSMT4">
              <p:embed/>
            </p:oleObj>
          </a:graphicData>
        </a:graphic>
      </p:graphicFrame>
      <p:graphicFrame>
        <p:nvGraphicFramePr>
          <p:cNvPr id="175112" name="Object 8"/>
          <p:cNvGraphicFramePr>
            <a:graphicFrameLocks noChangeAspect="1"/>
          </p:cNvGraphicFramePr>
          <p:nvPr/>
        </p:nvGraphicFramePr>
        <p:xfrm>
          <a:off x="254000" y="3028950"/>
          <a:ext cx="2489200" cy="406400"/>
        </p:xfrm>
        <a:graphic>
          <a:graphicData uri="http://schemas.openxmlformats.org/presentationml/2006/ole">
            <p:oleObj spid="_x0000_s175112" name="Equation" r:id="rId9" imgW="1244520" imgH="203040" progId="Equation.DSMT4">
              <p:embed/>
            </p:oleObj>
          </a:graphicData>
        </a:graphic>
      </p:graphicFrame>
      <p:graphicFrame>
        <p:nvGraphicFramePr>
          <p:cNvPr id="175113" name="Object 9"/>
          <p:cNvGraphicFramePr>
            <a:graphicFrameLocks noChangeAspect="1"/>
          </p:cNvGraphicFramePr>
          <p:nvPr/>
        </p:nvGraphicFramePr>
        <p:xfrm>
          <a:off x="304800" y="4019550"/>
          <a:ext cx="1714500" cy="685800"/>
        </p:xfrm>
        <a:graphic>
          <a:graphicData uri="http://schemas.openxmlformats.org/presentationml/2006/ole">
            <p:oleObj spid="_x0000_s175113" name="Equation" r:id="rId10" imgW="571320" imgH="228600" progId="Equation.DSMT4">
              <p:embed/>
            </p:oleObj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4495800" y="192405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4572000" y="361211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Answer:</a:t>
            </a:r>
            <a:endParaRPr lang="en-US" dirty="0"/>
          </a:p>
        </p:txBody>
      </p:sp>
      <p:graphicFrame>
        <p:nvGraphicFramePr>
          <p:cNvPr id="175114" name="Object 10"/>
          <p:cNvGraphicFramePr>
            <a:graphicFrameLocks noChangeAspect="1"/>
          </p:cNvGraphicFramePr>
          <p:nvPr/>
        </p:nvGraphicFramePr>
        <p:xfrm>
          <a:off x="4648200" y="2266950"/>
          <a:ext cx="1524000" cy="489857"/>
        </p:xfrm>
        <a:graphic>
          <a:graphicData uri="http://schemas.openxmlformats.org/presentationml/2006/ole">
            <p:oleObj spid="_x0000_s175114" name="Equation" r:id="rId11" imgW="711000" imgH="228600" progId="Equation.DSMT4">
              <p:embed/>
            </p:oleObj>
          </a:graphicData>
        </a:graphic>
      </p:graphicFrame>
      <p:graphicFrame>
        <p:nvGraphicFramePr>
          <p:cNvPr id="175115" name="Object 11"/>
          <p:cNvGraphicFramePr>
            <a:graphicFrameLocks noChangeAspect="1"/>
          </p:cNvGraphicFramePr>
          <p:nvPr/>
        </p:nvGraphicFramePr>
        <p:xfrm>
          <a:off x="4851400" y="2724150"/>
          <a:ext cx="1500188" cy="381000"/>
        </p:xfrm>
        <a:graphic>
          <a:graphicData uri="http://schemas.openxmlformats.org/presentationml/2006/ole">
            <p:oleObj spid="_x0000_s175115" name="Equation" r:id="rId12" imgW="799920" imgH="203040" progId="Equation.DSMT4">
              <p:embed/>
            </p:oleObj>
          </a:graphicData>
        </a:graphic>
      </p:graphicFrame>
      <p:graphicFrame>
        <p:nvGraphicFramePr>
          <p:cNvPr id="175116" name="Object 12"/>
          <p:cNvGraphicFramePr>
            <a:graphicFrameLocks noChangeAspect="1"/>
          </p:cNvGraphicFramePr>
          <p:nvPr/>
        </p:nvGraphicFramePr>
        <p:xfrm>
          <a:off x="4559300" y="3181350"/>
          <a:ext cx="2381250" cy="381000"/>
        </p:xfrm>
        <a:graphic>
          <a:graphicData uri="http://schemas.openxmlformats.org/presentationml/2006/ole">
            <p:oleObj spid="_x0000_s175116" name="Equation" r:id="rId13" imgW="1269720" imgH="203040" progId="Equation.DSMT4">
              <p:embed/>
            </p:oleObj>
          </a:graphicData>
        </a:graphic>
      </p:graphicFrame>
      <p:graphicFrame>
        <p:nvGraphicFramePr>
          <p:cNvPr id="175117" name="Object 13"/>
          <p:cNvGraphicFramePr>
            <a:graphicFrameLocks noChangeAspect="1"/>
          </p:cNvGraphicFramePr>
          <p:nvPr/>
        </p:nvGraphicFramePr>
        <p:xfrm>
          <a:off x="4648200" y="4019550"/>
          <a:ext cx="1524000" cy="703385"/>
        </p:xfrm>
        <a:graphic>
          <a:graphicData uri="http://schemas.openxmlformats.org/presentationml/2006/ole">
            <p:oleObj spid="_x0000_s175117" name="Equation" r:id="rId14" imgW="495000" imgH="2286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75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75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75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75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75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75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75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175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305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Sample problem 2:  </a:t>
            </a:r>
            <a:r>
              <a:rPr lang="en-US" sz="2400" b="1" dirty="0" smtClean="0"/>
              <a:t>Factor the following Perfect square trinomial.</a:t>
            </a:r>
            <a:endParaRPr lang="en-US" sz="2400" dirty="0"/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 smtClean="0">
                <a:latin typeface="Cambria" panose="02040503050406030204" pitchFamily="18" charset="0"/>
              </a:rPr>
              <a:t>Factoring </a:t>
            </a:r>
            <a:r>
              <a:rPr lang="en-US" sz="1700" b="1" dirty="0" smtClean="0">
                <a:latin typeface="Cambria" panose="02040503050406030204" pitchFamily="18" charset="0"/>
              </a:rPr>
              <a:t>Special Cases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" y="188595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81000" y="357401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Answer: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4495800" y="192405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4572000" y="361211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Answer:</a:t>
            </a:r>
            <a:endParaRPr lang="en-US" dirty="0"/>
          </a:p>
        </p:txBody>
      </p:sp>
      <p:graphicFrame>
        <p:nvGraphicFramePr>
          <p:cNvPr id="176140" name="Object 12"/>
          <p:cNvGraphicFramePr>
            <a:graphicFrameLocks noChangeAspect="1"/>
          </p:cNvGraphicFramePr>
          <p:nvPr/>
        </p:nvGraphicFramePr>
        <p:xfrm>
          <a:off x="317500" y="1250950"/>
          <a:ext cx="2724150" cy="558800"/>
        </p:xfrm>
        <a:graphic>
          <a:graphicData uri="http://schemas.openxmlformats.org/presentationml/2006/ole">
            <p:oleObj spid="_x0000_s176140" name="Equation" r:id="rId5" imgW="990360" imgH="203040" progId="Equation.DSMT4">
              <p:embed/>
            </p:oleObj>
          </a:graphicData>
        </a:graphic>
      </p:graphicFrame>
      <p:graphicFrame>
        <p:nvGraphicFramePr>
          <p:cNvPr id="176141" name="Object 13"/>
          <p:cNvGraphicFramePr>
            <a:graphicFrameLocks noChangeAspect="1"/>
          </p:cNvGraphicFramePr>
          <p:nvPr/>
        </p:nvGraphicFramePr>
        <p:xfrm>
          <a:off x="4572000" y="1200150"/>
          <a:ext cx="3124200" cy="685800"/>
        </p:xfrm>
        <a:graphic>
          <a:graphicData uri="http://schemas.openxmlformats.org/presentationml/2006/ole">
            <p:oleObj spid="_x0000_s176141" name="Equation" r:id="rId6" imgW="1041120" imgH="228600" progId="Equation.DSMT4">
              <p:embed/>
            </p:oleObj>
          </a:graphicData>
        </a:graphic>
      </p:graphicFrame>
      <p:graphicFrame>
        <p:nvGraphicFramePr>
          <p:cNvPr id="176142" name="Object 14"/>
          <p:cNvGraphicFramePr>
            <a:graphicFrameLocks noChangeAspect="1"/>
          </p:cNvGraphicFramePr>
          <p:nvPr/>
        </p:nvGraphicFramePr>
        <p:xfrm>
          <a:off x="393700" y="2190750"/>
          <a:ext cx="2008716" cy="495300"/>
        </p:xfrm>
        <a:graphic>
          <a:graphicData uri="http://schemas.openxmlformats.org/presentationml/2006/ole">
            <p:oleObj spid="_x0000_s176142" name="Equation" r:id="rId7" imgW="927000" imgH="228600" progId="Equation.DSMT4">
              <p:embed/>
            </p:oleObj>
          </a:graphicData>
        </a:graphic>
      </p:graphicFrame>
      <p:graphicFrame>
        <p:nvGraphicFramePr>
          <p:cNvPr id="176143" name="Object 15"/>
          <p:cNvGraphicFramePr>
            <a:graphicFrameLocks noChangeAspect="1"/>
          </p:cNvGraphicFramePr>
          <p:nvPr/>
        </p:nvGraphicFramePr>
        <p:xfrm>
          <a:off x="571500" y="2724150"/>
          <a:ext cx="1943102" cy="457200"/>
        </p:xfrm>
        <a:graphic>
          <a:graphicData uri="http://schemas.openxmlformats.org/presentationml/2006/ole">
            <p:oleObj spid="_x0000_s176143" name="Equation" r:id="rId8" imgW="863280" imgH="203040" progId="Equation.DSMT4">
              <p:embed/>
            </p:oleObj>
          </a:graphicData>
        </a:graphic>
      </p:graphicFrame>
      <p:graphicFrame>
        <p:nvGraphicFramePr>
          <p:cNvPr id="176144" name="Object 16"/>
          <p:cNvGraphicFramePr>
            <a:graphicFrameLocks noChangeAspect="1"/>
          </p:cNvGraphicFramePr>
          <p:nvPr/>
        </p:nvGraphicFramePr>
        <p:xfrm>
          <a:off x="381000" y="3232150"/>
          <a:ext cx="3022600" cy="406400"/>
        </p:xfrm>
        <a:graphic>
          <a:graphicData uri="http://schemas.openxmlformats.org/presentationml/2006/ole">
            <p:oleObj spid="_x0000_s176144" name="Equation" r:id="rId9" imgW="1511280" imgH="203040" progId="Equation.DSMT4">
              <p:embed/>
            </p:oleObj>
          </a:graphicData>
        </a:graphic>
      </p:graphicFrame>
      <p:graphicFrame>
        <p:nvGraphicFramePr>
          <p:cNvPr id="176145" name="Object 17"/>
          <p:cNvGraphicFramePr>
            <a:graphicFrameLocks noChangeAspect="1"/>
          </p:cNvGraphicFramePr>
          <p:nvPr/>
        </p:nvGraphicFramePr>
        <p:xfrm>
          <a:off x="609599" y="3943350"/>
          <a:ext cx="1862667" cy="762000"/>
        </p:xfrm>
        <a:graphic>
          <a:graphicData uri="http://schemas.openxmlformats.org/presentationml/2006/ole">
            <p:oleObj spid="_x0000_s176145" name="Equation" r:id="rId10" imgW="558720" imgH="228600" progId="Equation.DSMT4">
              <p:embed/>
            </p:oleObj>
          </a:graphicData>
        </a:graphic>
      </p:graphicFrame>
      <p:graphicFrame>
        <p:nvGraphicFramePr>
          <p:cNvPr id="176146" name="Object 18"/>
          <p:cNvGraphicFramePr>
            <a:graphicFrameLocks noChangeAspect="1"/>
          </p:cNvGraphicFramePr>
          <p:nvPr/>
        </p:nvGraphicFramePr>
        <p:xfrm>
          <a:off x="4572000" y="2190750"/>
          <a:ext cx="1955800" cy="457200"/>
        </p:xfrm>
        <a:graphic>
          <a:graphicData uri="http://schemas.openxmlformats.org/presentationml/2006/ole">
            <p:oleObj spid="_x0000_s176146" name="Equation" r:id="rId11" imgW="977760" imgH="228600" progId="Equation.DSMT4">
              <p:embed/>
            </p:oleObj>
          </a:graphicData>
        </a:graphic>
      </p:graphicFrame>
      <p:graphicFrame>
        <p:nvGraphicFramePr>
          <p:cNvPr id="176147" name="Object 19"/>
          <p:cNvGraphicFramePr>
            <a:graphicFrameLocks noChangeAspect="1"/>
          </p:cNvGraphicFramePr>
          <p:nvPr/>
        </p:nvGraphicFramePr>
        <p:xfrm>
          <a:off x="4699000" y="2724150"/>
          <a:ext cx="1397000" cy="406400"/>
        </p:xfrm>
        <a:graphic>
          <a:graphicData uri="http://schemas.openxmlformats.org/presentationml/2006/ole">
            <p:oleObj spid="_x0000_s176147" name="Equation" r:id="rId12" imgW="698400" imgH="203040" progId="Equation.DSMT4">
              <p:embed/>
            </p:oleObj>
          </a:graphicData>
        </a:graphic>
      </p:graphicFrame>
      <p:graphicFrame>
        <p:nvGraphicFramePr>
          <p:cNvPr id="176148" name="Object 20"/>
          <p:cNvGraphicFramePr>
            <a:graphicFrameLocks noChangeAspect="1"/>
          </p:cNvGraphicFramePr>
          <p:nvPr/>
        </p:nvGraphicFramePr>
        <p:xfrm>
          <a:off x="4470401" y="3105150"/>
          <a:ext cx="2768600" cy="447451"/>
        </p:xfrm>
        <a:graphic>
          <a:graphicData uri="http://schemas.openxmlformats.org/presentationml/2006/ole">
            <p:oleObj spid="_x0000_s176148" name="Equation" r:id="rId13" imgW="1257120" imgH="203040" progId="Equation.DSMT4">
              <p:embed/>
            </p:oleObj>
          </a:graphicData>
        </a:graphic>
      </p:graphicFrame>
      <p:graphicFrame>
        <p:nvGraphicFramePr>
          <p:cNvPr id="176149" name="Object 21"/>
          <p:cNvGraphicFramePr>
            <a:graphicFrameLocks noChangeAspect="1"/>
          </p:cNvGraphicFramePr>
          <p:nvPr/>
        </p:nvGraphicFramePr>
        <p:xfrm>
          <a:off x="4876800" y="3973830"/>
          <a:ext cx="1828800" cy="731520"/>
        </p:xfrm>
        <a:graphic>
          <a:graphicData uri="http://schemas.openxmlformats.org/presentationml/2006/ole">
            <p:oleObj spid="_x0000_s176149" name="Equation" r:id="rId14" imgW="571320" imgH="2286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76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76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76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7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7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7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7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17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6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Factoring </a:t>
            </a:r>
            <a:r>
              <a:rPr lang="en-US" sz="1700" b="1" dirty="0" smtClean="0">
                <a:latin typeface="Cambria" panose="02040503050406030204" pitchFamily="18" charset="0"/>
              </a:rPr>
              <a:t>Special Cases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 smtClean="0"/>
              <a:t>Factor </a:t>
            </a:r>
            <a:r>
              <a:rPr lang="en-US" sz="2400" dirty="0" smtClean="0"/>
              <a:t>polynomials in Special Cases</a:t>
            </a:r>
            <a:endParaRPr lang="en-US" sz="2400" dirty="0"/>
          </a:p>
          <a:p>
            <a:pPr marL="0" indent="0" algn="ctr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Key Vocabulary: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F</a:t>
            </a:r>
            <a:r>
              <a:rPr lang="en-US" sz="2400" dirty="0" smtClean="0"/>
              <a:t>actoring</a:t>
            </a:r>
            <a:endParaRPr lang="en-US" sz="2400" dirty="0" smtClean="0"/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First term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Middle term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Last </a:t>
            </a:r>
            <a:r>
              <a:rPr lang="en-US" sz="2400" dirty="0" smtClean="0"/>
              <a:t>term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Special Cases</a:t>
            </a:r>
          </a:p>
          <a:p>
            <a:pPr>
              <a:buFont typeface="Symbol" panose="05050102010706020507" pitchFamily="18" charset="2"/>
              <a:buChar char="·"/>
            </a:pPr>
            <a:endParaRPr lang="en-US" sz="2400" dirty="0" smtClean="0"/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endParaRPr lang="en-US" sz="2400" dirty="0" smtClean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2706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655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Factoring </a:t>
            </a:r>
            <a:r>
              <a:rPr lang="en-US" sz="2400" b="1" dirty="0" smtClean="0">
                <a:solidFill>
                  <a:srgbClr val="0070C0"/>
                </a:solidFill>
              </a:rPr>
              <a:t>Special Cases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 smtClean="0">
                <a:latin typeface="Cambria" panose="02040503050406030204" pitchFamily="18" charset="0"/>
              </a:rPr>
              <a:t>Factoring </a:t>
            </a:r>
            <a:r>
              <a:rPr lang="en-US" sz="1700" b="1" dirty="0" smtClean="0">
                <a:latin typeface="Cambria" panose="02040503050406030204" pitchFamily="18" charset="0"/>
              </a:rPr>
              <a:t>Special Cases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9216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457200" y="971550"/>
            <a:ext cx="48768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Type 1: Difference of Two Square</a:t>
            </a:r>
            <a:endParaRPr lang="en-US" sz="2000" dirty="0" smtClean="0"/>
          </a:p>
          <a:p>
            <a:endParaRPr lang="en-US" dirty="0"/>
          </a:p>
        </p:txBody>
      </p:sp>
      <p:graphicFrame>
        <p:nvGraphicFramePr>
          <p:cNvPr id="92170" name="Object 10"/>
          <p:cNvGraphicFramePr>
            <a:graphicFrameLocks noChangeAspect="1"/>
          </p:cNvGraphicFramePr>
          <p:nvPr/>
        </p:nvGraphicFramePr>
        <p:xfrm>
          <a:off x="1835150" y="1428750"/>
          <a:ext cx="5022850" cy="800100"/>
        </p:xfrm>
        <a:graphic>
          <a:graphicData uri="http://schemas.openxmlformats.org/presentationml/2006/ole">
            <p:oleObj spid="_x0000_s92170" name="Equation" r:id="rId5" imgW="1434960" imgH="228600" progId="Equation.DSMT4">
              <p:embed/>
            </p:oleObj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457200" y="2800350"/>
            <a:ext cx="80772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conditions: </a:t>
            </a:r>
            <a:r>
              <a:rPr lang="en-US" sz="2000" dirty="0" smtClean="0"/>
              <a:t>The first and last terms are both perfect squares and separated by a subtraction sign.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92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2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655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Factoring </a:t>
            </a:r>
            <a:r>
              <a:rPr lang="en-US" sz="2400" b="1" dirty="0" smtClean="0">
                <a:solidFill>
                  <a:srgbClr val="0070C0"/>
                </a:solidFill>
              </a:rPr>
              <a:t>Special Cases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 smtClean="0">
                <a:latin typeface="Cambria" panose="02040503050406030204" pitchFamily="18" charset="0"/>
              </a:rPr>
              <a:t>Factoring </a:t>
            </a:r>
            <a:r>
              <a:rPr lang="en-US" sz="1700" b="1" dirty="0" smtClean="0">
                <a:latin typeface="Cambria" panose="02040503050406030204" pitchFamily="18" charset="0"/>
              </a:rPr>
              <a:t>Special Cases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9216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457200" y="971550"/>
            <a:ext cx="48768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Steps in Factoring Difference of Two Square:</a:t>
            </a:r>
            <a:endParaRPr lang="en-US" sz="2000" dirty="0" smtClean="0"/>
          </a:p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81000" y="1733550"/>
            <a:ext cx="8229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b="1" dirty="0" smtClean="0"/>
              <a:t>Step 1: </a:t>
            </a:r>
            <a:r>
              <a:rPr lang="en-US" sz="2400" dirty="0" smtClean="0"/>
              <a:t>E</a:t>
            </a:r>
            <a:r>
              <a:rPr lang="en-US" sz="2400" dirty="0" smtClean="0"/>
              <a:t>xtract </a:t>
            </a:r>
            <a:r>
              <a:rPr lang="en-US" sz="2400" dirty="0" smtClean="0"/>
              <a:t>the square root of the first and last term; and</a:t>
            </a:r>
          </a:p>
          <a:p>
            <a:pPr algn="just"/>
            <a:r>
              <a:rPr lang="en-US" sz="2400" b="1" dirty="0" smtClean="0"/>
              <a:t>Step 2: </a:t>
            </a:r>
            <a:r>
              <a:rPr lang="en-US" sz="2400" dirty="0" smtClean="0"/>
              <a:t>write it the square root of each term in two parenthesis and separate one of them by (+) sign and (-) sign on the other one.</a:t>
            </a:r>
          </a:p>
          <a:p>
            <a:pPr algn="just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655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Factoring </a:t>
            </a:r>
            <a:r>
              <a:rPr lang="en-US" sz="2400" b="1" dirty="0" smtClean="0">
                <a:solidFill>
                  <a:srgbClr val="0070C0"/>
                </a:solidFill>
              </a:rPr>
              <a:t>Special Cases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 smtClean="0">
                <a:latin typeface="Cambria" panose="02040503050406030204" pitchFamily="18" charset="0"/>
              </a:rPr>
              <a:t>Factoring </a:t>
            </a:r>
            <a:r>
              <a:rPr lang="en-US" sz="1700" b="1" dirty="0" smtClean="0">
                <a:latin typeface="Cambria" panose="02040503050406030204" pitchFamily="18" charset="0"/>
              </a:rPr>
              <a:t>Special Cases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9216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457200" y="971550"/>
            <a:ext cx="48768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Type 2: Perfect Square Trinomials</a:t>
            </a:r>
            <a:endParaRPr lang="en-US" sz="2000" dirty="0" smtClean="0"/>
          </a:p>
          <a:p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457200" y="2800350"/>
            <a:ext cx="807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conditions: </a:t>
            </a:r>
            <a:r>
              <a:rPr lang="en-US" sz="2000" dirty="0" smtClean="0"/>
              <a:t>The first and last term are perfect squares and the middle term is two times the product of the first and last term</a:t>
            </a:r>
            <a:r>
              <a:rPr lang="en-US" sz="2000" dirty="0" smtClean="0"/>
              <a:t>.</a:t>
            </a:r>
            <a:endParaRPr lang="en-US" sz="2000" dirty="0" smtClean="0"/>
          </a:p>
        </p:txBody>
      </p:sp>
      <p:graphicFrame>
        <p:nvGraphicFramePr>
          <p:cNvPr id="171011" name="Object 3"/>
          <p:cNvGraphicFramePr>
            <a:graphicFrameLocks noChangeAspect="1"/>
          </p:cNvGraphicFramePr>
          <p:nvPr/>
        </p:nvGraphicFramePr>
        <p:xfrm>
          <a:off x="2438400" y="1428750"/>
          <a:ext cx="3886200" cy="1295400"/>
        </p:xfrm>
        <a:graphic>
          <a:graphicData uri="http://schemas.openxmlformats.org/presentationml/2006/ole">
            <p:oleObj spid="_x0000_s171011" name="Equation" r:id="rId5" imgW="1447560" imgH="4824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71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2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655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Factoring </a:t>
            </a:r>
            <a:r>
              <a:rPr lang="en-US" sz="2400" b="1" dirty="0" smtClean="0">
                <a:solidFill>
                  <a:srgbClr val="0070C0"/>
                </a:solidFill>
              </a:rPr>
              <a:t>Special Cases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 smtClean="0">
                <a:latin typeface="Cambria" panose="02040503050406030204" pitchFamily="18" charset="0"/>
              </a:rPr>
              <a:t>Factoring </a:t>
            </a:r>
            <a:r>
              <a:rPr lang="en-US" sz="1700" b="1" dirty="0" smtClean="0">
                <a:latin typeface="Cambria" panose="02040503050406030204" pitchFamily="18" charset="0"/>
              </a:rPr>
              <a:t>Special Cases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9216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457200" y="971550"/>
            <a:ext cx="54864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Step in Factoring a Perfect Square Trinomials:</a:t>
            </a:r>
            <a:endParaRPr lang="en-US" sz="2000" dirty="0" smtClean="0"/>
          </a:p>
          <a:p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381000" y="1733550"/>
            <a:ext cx="8077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b="1" dirty="0" smtClean="0"/>
              <a:t>Step 1</a:t>
            </a:r>
            <a:r>
              <a:rPr lang="en-US" sz="2400" dirty="0" smtClean="0"/>
              <a:t>: </a:t>
            </a:r>
            <a:r>
              <a:rPr lang="en-US" sz="2400" dirty="0" smtClean="0"/>
              <a:t>Extract </a:t>
            </a:r>
            <a:r>
              <a:rPr lang="en-US" sz="2400" dirty="0" smtClean="0"/>
              <a:t>the square root of the first and last term; and</a:t>
            </a:r>
          </a:p>
          <a:p>
            <a:pPr algn="just"/>
            <a:r>
              <a:rPr lang="en-US" sz="2400" b="1" dirty="0" smtClean="0"/>
              <a:t>Step 2</a:t>
            </a:r>
            <a:r>
              <a:rPr lang="en-US" sz="2400" dirty="0" smtClean="0"/>
              <a:t>: write this two term of binomial in the 2nd power, following the sign of the middle term of the polynomial.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2" grpId="0"/>
      <p:bldP spid="14" grpId="0" uiExpand="1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305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Sample problem 1:  </a:t>
            </a:r>
            <a:r>
              <a:rPr lang="en-US" sz="2400" b="1" dirty="0" smtClean="0"/>
              <a:t>Factor the following difference of two square.</a:t>
            </a:r>
            <a:endParaRPr lang="en-US" sz="2400" dirty="0"/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 smtClean="0">
                <a:latin typeface="Cambria" panose="02040503050406030204" pitchFamily="18" charset="0"/>
              </a:rPr>
              <a:t>Factoring </a:t>
            </a:r>
            <a:r>
              <a:rPr lang="en-US" sz="1700" b="1" dirty="0" smtClean="0">
                <a:latin typeface="Cambria" panose="02040503050406030204" pitchFamily="18" charset="0"/>
              </a:rPr>
              <a:t>Special </a:t>
            </a:r>
            <a:r>
              <a:rPr lang="en-US" sz="1700" b="1" dirty="0" smtClean="0">
                <a:latin typeface="Cambria" panose="02040503050406030204" pitchFamily="18" charset="0"/>
              </a:rPr>
              <a:t>Ca</a:t>
            </a:r>
            <a:r>
              <a:rPr lang="en-US" sz="1700" b="1" dirty="0" smtClean="0">
                <a:latin typeface="Cambria" panose="02040503050406030204" pitchFamily="18" charset="0"/>
              </a:rPr>
              <a:t>ses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graphicFrame>
        <p:nvGraphicFramePr>
          <p:cNvPr id="141324" name="Object 12"/>
          <p:cNvGraphicFramePr>
            <a:graphicFrameLocks noChangeAspect="1"/>
          </p:cNvGraphicFramePr>
          <p:nvPr/>
        </p:nvGraphicFramePr>
        <p:xfrm>
          <a:off x="381000" y="1352550"/>
          <a:ext cx="1746250" cy="635000"/>
        </p:xfrm>
        <a:graphic>
          <a:graphicData uri="http://schemas.openxmlformats.org/presentationml/2006/ole">
            <p:oleObj spid="_x0000_s141324" name="Equation" r:id="rId5" imgW="558720" imgH="203040" progId="Equation.DSMT4">
              <p:embed/>
            </p:oleObj>
          </a:graphicData>
        </a:graphic>
      </p:graphicFrame>
      <p:graphicFrame>
        <p:nvGraphicFramePr>
          <p:cNvPr id="141325" name="Object 13"/>
          <p:cNvGraphicFramePr>
            <a:graphicFrameLocks noChangeAspect="1"/>
          </p:cNvGraphicFramePr>
          <p:nvPr/>
        </p:nvGraphicFramePr>
        <p:xfrm>
          <a:off x="4343400" y="1352550"/>
          <a:ext cx="2550319" cy="685800"/>
        </p:xfrm>
        <a:graphic>
          <a:graphicData uri="http://schemas.openxmlformats.org/presentationml/2006/ole">
            <p:oleObj spid="_x0000_s141325" name="Equation" r:id="rId6" imgW="799920" imgH="203040" progId="Equation.DSMT4">
              <p:embed/>
            </p:oleObj>
          </a:graphicData>
        </a:graphic>
      </p:graphicFrame>
      <p:graphicFrame>
        <p:nvGraphicFramePr>
          <p:cNvPr id="141326" name="Object 14"/>
          <p:cNvGraphicFramePr>
            <a:graphicFrameLocks noChangeAspect="1"/>
          </p:cNvGraphicFramePr>
          <p:nvPr/>
        </p:nvGraphicFramePr>
        <p:xfrm>
          <a:off x="381000" y="2800350"/>
          <a:ext cx="2266950" cy="711200"/>
        </p:xfrm>
        <a:graphic>
          <a:graphicData uri="http://schemas.openxmlformats.org/presentationml/2006/ole">
            <p:oleObj spid="_x0000_s141326" name="Equation" r:id="rId7" imgW="647640" imgH="203040" progId="Equation.DSMT4">
              <p:embed/>
            </p:oleObj>
          </a:graphicData>
        </a:graphic>
      </p:graphicFrame>
      <p:graphicFrame>
        <p:nvGraphicFramePr>
          <p:cNvPr id="141327" name="Object 15"/>
          <p:cNvGraphicFramePr>
            <a:graphicFrameLocks noChangeAspect="1"/>
          </p:cNvGraphicFramePr>
          <p:nvPr/>
        </p:nvGraphicFramePr>
        <p:xfrm>
          <a:off x="4343400" y="2838450"/>
          <a:ext cx="2131483" cy="723900"/>
        </p:xfrm>
        <a:graphic>
          <a:graphicData uri="http://schemas.openxmlformats.org/presentationml/2006/ole">
            <p:oleObj spid="_x0000_s141327" name="Equation" r:id="rId8" imgW="672840" imgH="2286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41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41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41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41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305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Sample problem 1:  </a:t>
            </a:r>
            <a:r>
              <a:rPr lang="en-US" sz="2400" b="1" dirty="0" smtClean="0"/>
              <a:t>Factor the following difference of two square.</a:t>
            </a:r>
            <a:endParaRPr lang="en-US" sz="2400" dirty="0"/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 smtClean="0">
                <a:latin typeface="Cambria" panose="02040503050406030204" pitchFamily="18" charset="0"/>
              </a:rPr>
              <a:t>Factoring </a:t>
            </a:r>
            <a:r>
              <a:rPr lang="en-US" sz="1700" b="1" dirty="0" smtClean="0">
                <a:latin typeface="Cambria" panose="02040503050406030204" pitchFamily="18" charset="0"/>
              </a:rPr>
              <a:t>Special </a:t>
            </a:r>
            <a:r>
              <a:rPr lang="en-US" sz="1700" b="1" dirty="0" smtClean="0">
                <a:latin typeface="Cambria" panose="02040503050406030204" pitchFamily="18" charset="0"/>
              </a:rPr>
              <a:t>Ca</a:t>
            </a:r>
            <a:r>
              <a:rPr lang="en-US" sz="1700" b="1" dirty="0" smtClean="0">
                <a:latin typeface="Cambria" panose="02040503050406030204" pitchFamily="18" charset="0"/>
              </a:rPr>
              <a:t>ses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graphicFrame>
        <p:nvGraphicFramePr>
          <p:cNvPr id="141324" name="Object 12"/>
          <p:cNvGraphicFramePr>
            <a:graphicFrameLocks noChangeAspect="1"/>
          </p:cNvGraphicFramePr>
          <p:nvPr/>
        </p:nvGraphicFramePr>
        <p:xfrm>
          <a:off x="381000" y="1352550"/>
          <a:ext cx="1746250" cy="635000"/>
        </p:xfrm>
        <a:graphic>
          <a:graphicData uri="http://schemas.openxmlformats.org/presentationml/2006/ole">
            <p:oleObj spid="_x0000_s173058" name="Equation" r:id="rId5" imgW="558720" imgH="203040" progId="Equation.DSMT4">
              <p:embed/>
            </p:oleObj>
          </a:graphicData>
        </a:graphic>
      </p:graphicFrame>
      <p:graphicFrame>
        <p:nvGraphicFramePr>
          <p:cNvPr id="141325" name="Object 13"/>
          <p:cNvGraphicFramePr>
            <a:graphicFrameLocks noChangeAspect="1"/>
          </p:cNvGraphicFramePr>
          <p:nvPr/>
        </p:nvGraphicFramePr>
        <p:xfrm>
          <a:off x="4343400" y="1352550"/>
          <a:ext cx="2550319" cy="685800"/>
        </p:xfrm>
        <a:graphic>
          <a:graphicData uri="http://schemas.openxmlformats.org/presentationml/2006/ole">
            <p:oleObj spid="_x0000_s173059" name="Equation" r:id="rId6" imgW="799920" imgH="203040" progId="Equation.DSMT4">
              <p:embed/>
            </p:oleObj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81000" y="211455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graphicFrame>
        <p:nvGraphicFramePr>
          <p:cNvPr id="173062" name="Object 6"/>
          <p:cNvGraphicFramePr>
            <a:graphicFrameLocks noChangeAspect="1"/>
          </p:cNvGraphicFramePr>
          <p:nvPr/>
        </p:nvGraphicFramePr>
        <p:xfrm>
          <a:off x="457200" y="2495550"/>
          <a:ext cx="1659466" cy="533400"/>
        </p:xfrm>
        <a:graphic>
          <a:graphicData uri="http://schemas.openxmlformats.org/presentationml/2006/ole">
            <p:oleObj spid="_x0000_s173062" name="Equation" r:id="rId7" imgW="711000" imgH="228600" progId="Equation.DSMT4">
              <p:embed/>
            </p:oleObj>
          </a:graphicData>
        </a:graphic>
      </p:graphicFrame>
      <p:graphicFrame>
        <p:nvGraphicFramePr>
          <p:cNvPr id="173063" name="Object 7"/>
          <p:cNvGraphicFramePr>
            <a:graphicFrameLocks noChangeAspect="1"/>
          </p:cNvGraphicFramePr>
          <p:nvPr/>
        </p:nvGraphicFramePr>
        <p:xfrm>
          <a:off x="469900" y="3028950"/>
          <a:ext cx="1562100" cy="462844"/>
        </p:xfrm>
        <a:graphic>
          <a:graphicData uri="http://schemas.openxmlformats.org/presentationml/2006/ole">
            <p:oleObj spid="_x0000_s173063" name="Equation" r:id="rId8" imgW="685800" imgH="203040" progId="Equation.DSMT4">
              <p:embed/>
            </p:oleObj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81000" y="348615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Answer:</a:t>
            </a:r>
            <a:endParaRPr lang="en-US" dirty="0"/>
          </a:p>
        </p:txBody>
      </p:sp>
      <p:graphicFrame>
        <p:nvGraphicFramePr>
          <p:cNvPr id="173065" name="Object 9"/>
          <p:cNvGraphicFramePr>
            <a:graphicFrameLocks noChangeAspect="1"/>
          </p:cNvGraphicFramePr>
          <p:nvPr/>
        </p:nvGraphicFramePr>
        <p:xfrm>
          <a:off x="381000" y="4019550"/>
          <a:ext cx="2270125" cy="558800"/>
        </p:xfrm>
        <a:graphic>
          <a:graphicData uri="http://schemas.openxmlformats.org/presentationml/2006/ole">
            <p:oleObj spid="_x0000_s173065" name="Equation" r:id="rId9" imgW="825480" imgH="203040" progId="Equation.DSMT4">
              <p:embed/>
            </p:oleObj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4419600" y="211455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graphicFrame>
        <p:nvGraphicFramePr>
          <p:cNvPr id="173066" name="Object 10"/>
          <p:cNvGraphicFramePr>
            <a:graphicFrameLocks noChangeAspect="1"/>
          </p:cNvGraphicFramePr>
          <p:nvPr/>
        </p:nvGraphicFramePr>
        <p:xfrm>
          <a:off x="4495800" y="2533650"/>
          <a:ext cx="2173816" cy="495300"/>
        </p:xfrm>
        <a:graphic>
          <a:graphicData uri="http://schemas.openxmlformats.org/presentationml/2006/ole">
            <p:oleObj spid="_x0000_s173066" name="Equation" r:id="rId10" imgW="1002960" imgH="228600" progId="Equation.DSMT4">
              <p:embed/>
            </p:oleObj>
          </a:graphicData>
        </a:graphic>
      </p:graphicFrame>
      <p:graphicFrame>
        <p:nvGraphicFramePr>
          <p:cNvPr id="173067" name="Object 11"/>
          <p:cNvGraphicFramePr>
            <a:graphicFrameLocks noChangeAspect="1"/>
          </p:cNvGraphicFramePr>
          <p:nvPr/>
        </p:nvGraphicFramePr>
        <p:xfrm>
          <a:off x="4476750" y="3067050"/>
          <a:ext cx="2000250" cy="457200"/>
        </p:xfrm>
        <a:graphic>
          <a:graphicData uri="http://schemas.openxmlformats.org/presentationml/2006/ole">
            <p:oleObj spid="_x0000_s173067" name="Equation" r:id="rId11" imgW="888840" imgH="203040" progId="Equation.DSMT4">
              <p:embed/>
            </p:oleObj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4267200" y="349781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Answer:</a:t>
            </a:r>
            <a:endParaRPr lang="en-US" dirty="0"/>
          </a:p>
        </p:txBody>
      </p:sp>
      <p:graphicFrame>
        <p:nvGraphicFramePr>
          <p:cNvPr id="173068" name="Object 12"/>
          <p:cNvGraphicFramePr>
            <a:graphicFrameLocks noChangeAspect="1"/>
          </p:cNvGraphicFramePr>
          <p:nvPr/>
        </p:nvGraphicFramePr>
        <p:xfrm>
          <a:off x="4343400" y="4019550"/>
          <a:ext cx="3200400" cy="581891"/>
        </p:xfrm>
        <a:graphic>
          <a:graphicData uri="http://schemas.openxmlformats.org/presentationml/2006/ole">
            <p:oleObj spid="_x0000_s173068" name="Equation" r:id="rId12" imgW="1117440" imgH="20304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73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73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73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73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73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73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6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305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Sample problem 1:  </a:t>
            </a:r>
            <a:r>
              <a:rPr lang="en-US" sz="2400" b="1" dirty="0" smtClean="0"/>
              <a:t>Factor the following difference of two square.</a:t>
            </a:r>
            <a:endParaRPr lang="en-US" sz="2400" dirty="0"/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 smtClean="0">
                <a:latin typeface="Cambria" panose="02040503050406030204" pitchFamily="18" charset="0"/>
              </a:rPr>
              <a:t>Factoring </a:t>
            </a:r>
            <a:r>
              <a:rPr lang="en-US" sz="1700" b="1" dirty="0" smtClean="0">
                <a:latin typeface="Cambria" panose="02040503050406030204" pitchFamily="18" charset="0"/>
              </a:rPr>
              <a:t>Special </a:t>
            </a:r>
            <a:r>
              <a:rPr lang="en-US" sz="1700" b="1" dirty="0" smtClean="0">
                <a:latin typeface="Cambria" panose="02040503050406030204" pitchFamily="18" charset="0"/>
              </a:rPr>
              <a:t>Ca</a:t>
            </a:r>
            <a:r>
              <a:rPr lang="en-US" sz="1700" b="1" dirty="0" smtClean="0">
                <a:latin typeface="Cambria" panose="02040503050406030204" pitchFamily="18" charset="0"/>
              </a:rPr>
              <a:t>ses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graphicFrame>
        <p:nvGraphicFramePr>
          <p:cNvPr id="141326" name="Object 14"/>
          <p:cNvGraphicFramePr>
            <a:graphicFrameLocks noChangeAspect="1"/>
          </p:cNvGraphicFramePr>
          <p:nvPr/>
        </p:nvGraphicFramePr>
        <p:xfrm>
          <a:off x="381000" y="1200150"/>
          <a:ext cx="2266950" cy="711200"/>
        </p:xfrm>
        <a:graphic>
          <a:graphicData uri="http://schemas.openxmlformats.org/presentationml/2006/ole">
            <p:oleObj spid="_x0000_s174084" name="Equation" r:id="rId5" imgW="647640" imgH="203040" progId="Equation.DSMT4">
              <p:embed/>
            </p:oleObj>
          </a:graphicData>
        </a:graphic>
      </p:graphicFrame>
      <p:graphicFrame>
        <p:nvGraphicFramePr>
          <p:cNvPr id="141327" name="Object 15"/>
          <p:cNvGraphicFramePr>
            <a:graphicFrameLocks noChangeAspect="1"/>
          </p:cNvGraphicFramePr>
          <p:nvPr/>
        </p:nvGraphicFramePr>
        <p:xfrm>
          <a:off x="4343400" y="1238250"/>
          <a:ext cx="2131483" cy="723900"/>
        </p:xfrm>
        <a:graphic>
          <a:graphicData uri="http://schemas.openxmlformats.org/presentationml/2006/ole">
            <p:oleObj spid="_x0000_s174085" name="Equation" r:id="rId6" imgW="672840" imgH="228600" progId="Equation.DSMT4">
              <p:embed/>
            </p:oleObj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81000" y="211455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81000" y="348615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Answer: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343400" y="216431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Solution: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343400" y="3535918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Answer:</a:t>
            </a:r>
            <a:endParaRPr lang="en-US" dirty="0"/>
          </a:p>
        </p:txBody>
      </p:sp>
      <p:graphicFrame>
        <p:nvGraphicFramePr>
          <p:cNvPr id="174086" name="Object 6"/>
          <p:cNvGraphicFramePr>
            <a:graphicFrameLocks noChangeAspect="1"/>
          </p:cNvGraphicFramePr>
          <p:nvPr/>
        </p:nvGraphicFramePr>
        <p:xfrm>
          <a:off x="457200" y="2495550"/>
          <a:ext cx="1854200" cy="457200"/>
        </p:xfrm>
        <a:graphic>
          <a:graphicData uri="http://schemas.openxmlformats.org/presentationml/2006/ole">
            <p:oleObj spid="_x0000_s174086" name="Equation" r:id="rId7" imgW="927000" imgH="228600" progId="Equation.DSMT4">
              <p:embed/>
            </p:oleObj>
          </a:graphicData>
        </a:graphic>
      </p:graphicFrame>
      <p:graphicFrame>
        <p:nvGraphicFramePr>
          <p:cNvPr id="174087" name="Object 7"/>
          <p:cNvGraphicFramePr>
            <a:graphicFrameLocks noChangeAspect="1"/>
          </p:cNvGraphicFramePr>
          <p:nvPr/>
        </p:nvGraphicFramePr>
        <p:xfrm>
          <a:off x="519112" y="3028950"/>
          <a:ext cx="1309688" cy="381000"/>
        </p:xfrm>
        <a:graphic>
          <a:graphicData uri="http://schemas.openxmlformats.org/presentationml/2006/ole">
            <p:oleObj spid="_x0000_s174087" name="Equation" r:id="rId8" imgW="698400" imgH="203040" progId="Equation.DSMT4">
              <p:embed/>
            </p:oleObj>
          </a:graphicData>
        </a:graphic>
      </p:graphicFrame>
      <p:graphicFrame>
        <p:nvGraphicFramePr>
          <p:cNvPr id="174088" name="Object 8"/>
          <p:cNvGraphicFramePr>
            <a:graphicFrameLocks noChangeAspect="1"/>
          </p:cNvGraphicFramePr>
          <p:nvPr/>
        </p:nvGraphicFramePr>
        <p:xfrm>
          <a:off x="457200" y="3943350"/>
          <a:ext cx="2566988" cy="533400"/>
        </p:xfrm>
        <a:graphic>
          <a:graphicData uri="http://schemas.openxmlformats.org/presentationml/2006/ole">
            <p:oleObj spid="_x0000_s174088" name="Equation" r:id="rId9" imgW="977760" imgH="203040" progId="Equation.DSMT4">
              <p:embed/>
            </p:oleObj>
          </a:graphicData>
        </a:graphic>
      </p:graphicFrame>
      <p:graphicFrame>
        <p:nvGraphicFramePr>
          <p:cNvPr id="174089" name="Object 9"/>
          <p:cNvGraphicFramePr>
            <a:graphicFrameLocks noChangeAspect="1"/>
          </p:cNvGraphicFramePr>
          <p:nvPr/>
        </p:nvGraphicFramePr>
        <p:xfrm>
          <a:off x="4419600" y="2495550"/>
          <a:ext cx="2057400" cy="457200"/>
        </p:xfrm>
        <a:graphic>
          <a:graphicData uri="http://schemas.openxmlformats.org/presentationml/2006/ole">
            <p:oleObj spid="_x0000_s174089" name="Equation" r:id="rId10" imgW="1028520" imgH="228600" progId="Equation.DSMT4">
              <p:embed/>
            </p:oleObj>
          </a:graphicData>
        </a:graphic>
      </p:graphicFrame>
      <p:graphicFrame>
        <p:nvGraphicFramePr>
          <p:cNvPr id="174090" name="Object 10"/>
          <p:cNvGraphicFramePr>
            <a:graphicFrameLocks noChangeAspect="1"/>
          </p:cNvGraphicFramePr>
          <p:nvPr/>
        </p:nvGraphicFramePr>
        <p:xfrm>
          <a:off x="4819650" y="3028950"/>
          <a:ext cx="1428750" cy="457200"/>
        </p:xfrm>
        <a:graphic>
          <a:graphicData uri="http://schemas.openxmlformats.org/presentationml/2006/ole">
            <p:oleObj spid="_x0000_s174090" name="Equation" r:id="rId11" imgW="634680" imgH="203040" progId="Equation.DSMT4">
              <p:embed/>
            </p:oleObj>
          </a:graphicData>
        </a:graphic>
      </p:graphicFrame>
      <p:graphicFrame>
        <p:nvGraphicFramePr>
          <p:cNvPr id="174091" name="Object 11"/>
          <p:cNvGraphicFramePr>
            <a:graphicFrameLocks noChangeAspect="1"/>
          </p:cNvGraphicFramePr>
          <p:nvPr/>
        </p:nvGraphicFramePr>
        <p:xfrm>
          <a:off x="4419599" y="3943350"/>
          <a:ext cx="2633663" cy="533400"/>
        </p:xfrm>
        <a:graphic>
          <a:graphicData uri="http://schemas.openxmlformats.org/presentationml/2006/ole">
            <p:oleObj spid="_x0000_s174091" name="Equation" r:id="rId12" imgW="1002960" imgH="20304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74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74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74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74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74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74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723</TotalTime>
  <Words>378</Words>
  <Application>Microsoft Office PowerPoint</Application>
  <PresentationFormat>On-screen Show (16:9)</PresentationFormat>
  <Paragraphs>69</Paragraphs>
  <Slides>12</Slides>
  <Notes>11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Office Theme</vt:lpstr>
      <vt:lpstr>MathType 6.0 Equation</vt:lpstr>
      <vt:lpstr>Factoring Special Cases</vt:lpstr>
      <vt:lpstr>Factoring Special Cases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Printing</cp:lastModifiedBy>
  <cp:revision>192</cp:revision>
  <dcterms:created xsi:type="dcterms:W3CDTF">2016-12-20T05:05:08Z</dcterms:created>
  <dcterms:modified xsi:type="dcterms:W3CDTF">2017-02-08T10:07:43Z</dcterms:modified>
</cp:coreProperties>
</file>